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57" r:id="rId5"/>
    <p:sldId id="264" r:id="rId6"/>
    <p:sldId id="266" r:id="rId7"/>
    <p:sldId id="265" r:id="rId8"/>
    <p:sldId id="267" r:id="rId9"/>
    <p:sldId id="268" r:id="rId10"/>
    <p:sldId id="279" r:id="rId11"/>
    <p:sldId id="269" r:id="rId12"/>
    <p:sldId id="270" r:id="rId13"/>
    <p:sldId id="271" r:id="rId14"/>
    <p:sldId id="272" r:id="rId15"/>
    <p:sldId id="273" r:id="rId16"/>
    <p:sldId id="275" r:id="rId17"/>
    <p:sldId id="276" r:id="rId18"/>
    <p:sldId id="277" r:id="rId19"/>
    <p:sldId id="278" r:id="rId20"/>
    <p:sldId id="280" r:id="rId21"/>
    <p:sldId id="281" r:id="rId22"/>
    <p:sldId id="282" r:id="rId23"/>
    <p:sldId id="283" r:id="rId24"/>
    <p:sldId id="28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4A304-CCB1-3A45-B3C8-8AB4DCCBD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A6669-B9BC-E949-8549-01CE43CA2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15CCA-95E9-7B44-AD3D-1A54B736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B6345-9A58-A14D-9FD4-BDFDD12AA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D62E1-3629-AC46-8B9B-37FEE45C5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32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49772-95A1-AB4A-91C2-E1BFCB269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057B2-02A4-7040-8310-EDDC0A065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422E4-54A8-FC43-BB39-69F54D25B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BC7E1-C40C-D34B-A395-E7BB5F7B2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0C9A3-2F40-AC4B-A3A6-3370CF1C2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420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157CA0-29A5-9B4C-913D-F43DC9E368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B30AC2-5F33-3646-A741-357AE1086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D9C2C-0D25-1646-AD74-D5BB9D12D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9F423-87F4-E343-9E53-1AC90C4A0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CD69C-C446-3C4A-82CA-B3BDAF23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418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E7616-CB46-EC43-ABBB-93DCCE306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17FE8-1837-6940-99DE-D311829B8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FFF5F-4044-9740-8873-C3A486681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091F7-97F0-B24A-9490-E7552A5FE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33786-C354-DC41-9427-CB8B476E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73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E2D07-8CCA-7240-9420-43BB80F3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27C8E-27C0-F744-9E1F-D09F35AB4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47576-C7AA-664D-A804-A2793BB87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1890F-64EA-514D-955C-E78456F88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76FF7-BAAC-654D-893C-00D7B5CA8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56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17EDF-4563-054D-A8CB-C35980BA8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F84-D8D4-494B-8BB5-960E2852F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07BC75-1C71-1D4C-8E22-C3CBEBB68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95763-73CA-1943-B2AA-AAAFACF88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AC687-019B-204C-AED5-71E2218D1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FBB7A-E012-6F4C-8378-E29ED4486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742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B8AD-AFB8-3744-8A65-B82A07946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C06783-514A-0744-BA1B-2F47C3854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F8520-E306-5044-95F1-5CE5E44F0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C43D27-9907-FE45-9D58-C9C22C9FE3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AE242-70A2-0746-9F84-40F476F81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80A377-02B4-3E47-9330-4D8218DCC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1C3CE5-FE9F-904D-9777-12B9DC4C7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743740-F3D5-1144-A99F-5D8B9BAB0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28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752DE-B404-4043-94C3-506512E29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EC774D-B033-F240-8B64-B23D3358A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6CEAEF-6F7C-BF43-A9EA-6FB191714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2D8F4D-D8EE-A744-9733-D843AF62B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92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BB69E-706F-6441-87A0-23E4F851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0A081F-33EF-9C4C-A8AA-6739D3BEB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D1373-33F6-654D-B303-EC61E1DB2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05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A0F9A-BA33-8D4C-B863-7C83CF6C5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76423-82C0-6147-B2C7-3A5B0C3D0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FC97CF-4AE0-EF40-AC59-83A86DED8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49175-2931-5843-B80C-C5D88E049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EFB64-3C8B-8F44-8F1C-2AF6553B6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DA5F8-0BE5-DF42-B86E-E38D31464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453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36756-7A01-324E-9D28-B62DC415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62C96A-4C29-F043-B353-6E8443198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3DE6C-E3B7-C44E-B693-0130871C0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AA766A-7289-214E-9686-E9B8A1FE7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7C047-AA41-F54D-816F-4B00C69C8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7F6C0A-8D3F-F946-A4B7-9A1179DCB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6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9C1339-5988-8A42-A04D-36B5E4E8F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12FBC-9245-1740-BF47-367716159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D12AB-ECFE-EE49-86F4-59051C2C3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880AB-124D-064E-9B87-D36A11B67219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FDCA4-E486-C24D-9475-A808F4C3C3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02C29-BF58-0C42-BDC1-59429AEB9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91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60D1C-CE20-B440-A965-748CA5DB46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Third Party Trackers on Law School Library Websites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B078D3-8102-1640-86E9-19382CF8B9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93105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 Boone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Georgetown Law Library</a:t>
            </a: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tom@tomboone.com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github.com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tomboone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875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B099D0-7104-0047-AABC-27C056A97F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068"/>
          <a:stretch/>
        </p:blipFill>
        <p:spPr>
          <a:xfrm>
            <a:off x="3191934" y="0"/>
            <a:ext cx="58081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33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HTTP Requests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0E69F468-A5C9-7348-96C0-6F941D564D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0372371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855133">
                  <a:extLst>
                    <a:ext uri="{9D8B030D-6E8A-4147-A177-3AD203B41FA5}">
                      <a16:colId xmlns:a16="http://schemas.microsoft.com/office/drawing/2014/main" val="821508312"/>
                    </a:ext>
                  </a:extLst>
                </a:gridCol>
                <a:gridCol w="7704667">
                  <a:extLst>
                    <a:ext uri="{9D8B030D-6E8A-4147-A177-3AD203B41FA5}">
                      <a16:colId xmlns:a16="http://schemas.microsoft.com/office/drawing/2014/main" val="2347835409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425668300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29.9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738342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26.0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12693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3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University of Pittsburgh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25.7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883905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Arizona State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23.7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498960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23.1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5994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9268992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Pepperdine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99954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Drexel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526596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19.2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91715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10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Case Western Reserve University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19.1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537238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5618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0EF38F-648A-A04F-8097-7F944ED30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2" y="1498601"/>
            <a:ext cx="12100046" cy="386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81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Domains Requested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C14296B-0A6C-E341-AB9D-76A9E5F3D9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4468510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736600">
                  <a:extLst>
                    <a:ext uri="{9D8B030D-6E8A-4147-A177-3AD203B41FA5}">
                      <a16:colId xmlns:a16="http://schemas.microsoft.com/office/drawing/2014/main" val="334408933"/>
                    </a:ext>
                  </a:extLst>
                </a:gridCol>
                <a:gridCol w="7726508">
                  <a:extLst>
                    <a:ext uri="{9D8B030D-6E8A-4147-A177-3AD203B41FA5}">
                      <a16:colId xmlns:a16="http://schemas.microsoft.com/office/drawing/2014/main" val="3308640550"/>
                    </a:ext>
                  </a:extLst>
                </a:gridCol>
                <a:gridCol w="2052492">
                  <a:extLst>
                    <a:ext uri="{9D8B030D-6E8A-4147-A177-3AD203B41FA5}">
                      <a16:colId xmlns:a16="http://schemas.microsoft.com/office/drawing/2014/main" val="140304553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98674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30403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7492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74774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5770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46262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15648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Baltimore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96192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Creighton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01791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Barry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7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92730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7908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B385C0-B894-E044-A630-4B6608EE8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091"/>
            <a:ext cx="12192000" cy="554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23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Orgs Requested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C7C7478-64E2-A244-868E-35AFF8F923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8934185"/>
              </p:ext>
            </p:extLst>
          </p:nvPr>
        </p:nvGraphicFramePr>
        <p:xfrm>
          <a:off x="838202" y="1690688"/>
          <a:ext cx="10515598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736598">
                  <a:extLst>
                    <a:ext uri="{9D8B030D-6E8A-4147-A177-3AD203B41FA5}">
                      <a16:colId xmlns:a16="http://schemas.microsoft.com/office/drawing/2014/main" val="2610859311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238271343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328216227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889330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2720840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48581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9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987669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03411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5683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2509382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Creighton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88702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Baltimore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942642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Barry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5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51472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5748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91FCAE2-7620-C148-8AF7-D3B9B74599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897576"/>
              </p:ext>
            </p:extLst>
          </p:nvPr>
        </p:nvGraphicFramePr>
        <p:xfrm>
          <a:off x="838200" y="1981200"/>
          <a:ext cx="10515600" cy="2895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15667">
                  <a:extLst>
                    <a:ext uri="{9D8B030D-6E8A-4147-A177-3AD203B41FA5}">
                      <a16:colId xmlns:a16="http://schemas.microsoft.com/office/drawing/2014/main" val="3452435452"/>
                    </a:ext>
                  </a:extLst>
                </a:gridCol>
                <a:gridCol w="1913466">
                  <a:extLst>
                    <a:ext uri="{9D8B030D-6E8A-4147-A177-3AD203B41FA5}">
                      <a16:colId xmlns:a16="http://schemas.microsoft.com/office/drawing/2014/main" val="3815695618"/>
                    </a:ext>
                  </a:extLst>
                </a:gridCol>
                <a:gridCol w="1786467">
                  <a:extLst>
                    <a:ext uri="{9D8B030D-6E8A-4147-A177-3AD203B41FA5}">
                      <a16:colId xmlns:a16="http://schemas.microsoft.com/office/drawing/2014/main" val="29656376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Mean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Median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19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HTTP Request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29.5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6200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Requests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7.32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142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Domains Requested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703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Orgs Requested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8064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6355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All Contexts)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10FA5B5-3688-F44C-B57B-DACCE976DB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3232039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07740">
                  <a:extLst>
                    <a:ext uri="{9D8B030D-6E8A-4147-A177-3AD203B41FA5}">
                      <a16:colId xmlns:a16="http://schemas.microsoft.com/office/drawing/2014/main" val="3095952496"/>
                    </a:ext>
                  </a:extLst>
                </a:gridCol>
                <a:gridCol w="6274092">
                  <a:extLst>
                    <a:ext uri="{9D8B030D-6E8A-4147-A177-3AD203B41FA5}">
                      <a16:colId xmlns:a16="http://schemas.microsoft.com/office/drawing/2014/main" val="980346693"/>
                    </a:ext>
                  </a:extLst>
                </a:gridCol>
                <a:gridCol w="2533768">
                  <a:extLst>
                    <a:ext uri="{9D8B030D-6E8A-4147-A177-3AD203B41FA5}">
                      <a16:colId xmlns:a16="http://schemas.microsoft.com/office/drawing/2014/main" val="12068171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google-analytics.com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85.9%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922526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googleapis.com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63.4%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341729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doubleclick.net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52.2%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53626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49.8%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38351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gstatic.com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42.0%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9234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googletagmanager.com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35.6%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851825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31.7%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640723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30.2%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796463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bootstrapcdn.com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24.4%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85834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googleadservices.com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22.9%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243659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7011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35A424-1A12-F84F-A8E1-612747284B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0104368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07740">
                  <a:extLst>
                    <a:ext uri="{9D8B030D-6E8A-4147-A177-3AD203B41FA5}">
                      <a16:colId xmlns:a16="http://schemas.microsoft.com/office/drawing/2014/main" val="2821026988"/>
                    </a:ext>
                  </a:extLst>
                </a:gridCol>
                <a:gridCol w="6274092">
                  <a:extLst>
                    <a:ext uri="{9D8B030D-6E8A-4147-A177-3AD203B41FA5}">
                      <a16:colId xmlns:a16="http://schemas.microsoft.com/office/drawing/2014/main" val="2276312921"/>
                    </a:ext>
                  </a:extLst>
                </a:gridCol>
                <a:gridCol w="2533768">
                  <a:extLst>
                    <a:ext uri="{9D8B030D-6E8A-4147-A177-3AD203B41FA5}">
                      <a16:colId xmlns:a16="http://schemas.microsoft.com/office/drawing/2014/main" val="328746764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google-analytics.com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85.9%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976657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doubleclick.net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51.7%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890230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30.7%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652707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typekit.net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15.1%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008923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googleadservices.com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62344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840453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addthis.com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097644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twitter.com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530876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newrelic.com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7.8%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788190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addthisedge.com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6.8%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125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6898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Orgs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07777EB-2509-5746-A39E-15535D3708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9648230"/>
              </p:ext>
            </p:extLst>
          </p:nvPr>
        </p:nvGraphicFramePr>
        <p:xfrm>
          <a:off x="838200" y="1690688"/>
          <a:ext cx="10515600" cy="43624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013392">
                  <a:extLst>
                    <a:ext uri="{9D8B030D-6E8A-4147-A177-3AD203B41FA5}">
                      <a16:colId xmlns:a16="http://schemas.microsoft.com/office/drawing/2014/main" val="2787113450"/>
                    </a:ext>
                  </a:extLst>
                </a:gridCol>
                <a:gridCol w="5514946">
                  <a:extLst>
                    <a:ext uri="{9D8B030D-6E8A-4147-A177-3AD203B41FA5}">
                      <a16:colId xmlns:a16="http://schemas.microsoft.com/office/drawing/2014/main" val="1455030936"/>
                    </a:ext>
                  </a:extLst>
                </a:gridCol>
                <a:gridCol w="2987262">
                  <a:extLst>
                    <a:ext uri="{9D8B030D-6E8A-4147-A177-3AD203B41FA5}">
                      <a16:colId xmlns:a16="http://schemas.microsoft.com/office/drawing/2014/main" val="384573692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1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Alphabet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86.8%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363941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2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Facebook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30.7%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50320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3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Adobe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16.1%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41767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4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Oracle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213976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5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Twitter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8.3%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0599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6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New Relic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7.8%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38398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7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LinkedIn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6.3%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2640807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8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Amazon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5.4%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364821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9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AppNexus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4.4%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533007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10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 dirty="0">
                          <a:effectLst/>
                        </a:rPr>
                        <a:t>Verizon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3.4%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90478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0582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7F373D-2E4D-1342-888E-88DE1B936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312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3rd-party cookies set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E463249-D88B-E640-B672-E7AE8CA05C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2698914"/>
              </p:ext>
            </p:extLst>
          </p:nvPr>
        </p:nvGraphicFramePr>
        <p:xfrm>
          <a:off x="793749" y="1690688"/>
          <a:ext cx="10604501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331506">
                  <a:extLst>
                    <a:ext uri="{9D8B030D-6E8A-4147-A177-3AD203B41FA5}">
                      <a16:colId xmlns:a16="http://schemas.microsoft.com/office/drawing/2014/main" val="2861665617"/>
                    </a:ext>
                  </a:extLst>
                </a:gridCol>
                <a:gridCol w="7071932">
                  <a:extLst>
                    <a:ext uri="{9D8B030D-6E8A-4147-A177-3AD203B41FA5}">
                      <a16:colId xmlns:a16="http://schemas.microsoft.com/office/drawing/2014/main" val="2940488423"/>
                    </a:ext>
                  </a:extLst>
                </a:gridCol>
                <a:gridCol w="2201063">
                  <a:extLst>
                    <a:ext uri="{9D8B030D-6E8A-4147-A177-3AD203B41FA5}">
                      <a16:colId xmlns:a16="http://schemas.microsoft.com/office/drawing/2014/main" val="397904458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55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67766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53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0365667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Vermont Law School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46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521606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43.5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9987270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37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6169578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IIT Chicago-Kent College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41839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Loyola University Chicago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34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3348996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34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124546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Capital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063150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Albany Law School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 dirty="0">
                          <a:effectLst/>
                        </a:rPr>
                        <a:t>30.5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407107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6065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3rd-party cookie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3912B3D-896A-0F40-A5FB-B1F8468EF4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8044318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320343">
                  <a:extLst>
                    <a:ext uri="{9D8B030D-6E8A-4147-A177-3AD203B41FA5}">
                      <a16:colId xmlns:a16="http://schemas.microsoft.com/office/drawing/2014/main" val="301626259"/>
                    </a:ext>
                  </a:extLst>
                </a:gridCol>
                <a:gridCol w="7012646">
                  <a:extLst>
                    <a:ext uri="{9D8B030D-6E8A-4147-A177-3AD203B41FA5}">
                      <a16:colId xmlns:a16="http://schemas.microsoft.com/office/drawing/2014/main" val="815807253"/>
                    </a:ext>
                  </a:extLst>
                </a:gridCol>
                <a:gridCol w="2182611">
                  <a:extLst>
                    <a:ext uri="{9D8B030D-6E8A-4147-A177-3AD203B41FA5}">
                      <a16:colId xmlns:a16="http://schemas.microsoft.com/office/drawing/2014/main" val="461277938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20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2123443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15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8773803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15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124943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IIT Chicago-Kent College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12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83527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11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691817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718058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7855800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62885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Loyola University Chicago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41781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Barry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 dirty="0">
                          <a:effectLst/>
                        </a:rPr>
                        <a:t>7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71256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0782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3rd-party cookie orgs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857E5B9-520F-7C4E-A30F-425A2E1137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9283619"/>
              </p:ext>
            </p:extLst>
          </p:nvPr>
        </p:nvGraphicFramePr>
        <p:xfrm>
          <a:off x="838200" y="1690688"/>
          <a:ext cx="10515600" cy="482727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320343">
                  <a:extLst>
                    <a:ext uri="{9D8B030D-6E8A-4147-A177-3AD203B41FA5}">
                      <a16:colId xmlns:a16="http://schemas.microsoft.com/office/drawing/2014/main" val="2454885425"/>
                    </a:ext>
                  </a:extLst>
                </a:gridCol>
                <a:gridCol w="7012646">
                  <a:extLst>
                    <a:ext uri="{9D8B030D-6E8A-4147-A177-3AD203B41FA5}">
                      <a16:colId xmlns:a16="http://schemas.microsoft.com/office/drawing/2014/main" val="1706446643"/>
                    </a:ext>
                  </a:extLst>
                </a:gridCol>
                <a:gridCol w="2182611">
                  <a:extLst>
                    <a:ext uri="{9D8B030D-6E8A-4147-A177-3AD203B41FA5}">
                      <a16:colId xmlns:a16="http://schemas.microsoft.com/office/drawing/2014/main" val="280116150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 dirty="0">
                          <a:effectLst/>
                        </a:rPr>
                        <a:t>University of Wyoming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17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6092025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2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Suffolk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14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68027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University of the Pacific (McGeorge)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12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756705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4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IIT Chicago-Kent College of Law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11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646450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4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Saint Louis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11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95847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6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Concordia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8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744832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6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Elon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8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899744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6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University of Pittsburgh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8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41367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Barry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6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8360813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Loyola University Chicago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6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6004288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Southwestern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6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796903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Stetson University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6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32746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University of Akron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>
                          <a:effectLst/>
                        </a:rPr>
                        <a:t>6</a:t>
                      </a:r>
                      <a:endParaRPr lang="en-US" sz="2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1437128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9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2200" u="none" strike="noStrike">
                          <a:effectLst/>
                        </a:rPr>
                        <a:t>Vermont Law School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2200" b="1" u="none" strike="noStrike" dirty="0">
                          <a:effectLst/>
                        </a:rPr>
                        <a:t>6</a:t>
                      </a:r>
                      <a:endParaRPr 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24408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4729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3rd-party cookie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Load)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8AD8BD5C-03B7-4B43-B5E0-D7E03334D5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7739206"/>
              </p:ext>
            </p:extLst>
          </p:nvPr>
        </p:nvGraphicFramePr>
        <p:xfrm>
          <a:off x="7239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865211">
                  <a:extLst>
                    <a:ext uri="{9D8B030D-6E8A-4147-A177-3AD203B41FA5}">
                      <a16:colId xmlns:a16="http://schemas.microsoft.com/office/drawing/2014/main" val="505448221"/>
                    </a:ext>
                  </a:extLst>
                </a:gridCol>
                <a:gridCol w="5567082">
                  <a:extLst>
                    <a:ext uri="{9D8B030D-6E8A-4147-A177-3AD203B41FA5}">
                      <a16:colId xmlns:a16="http://schemas.microsoft.com/office/drawing/2014/main" val="1341470260"/>
                    </a:ext>
                  </a:extLst>
                </a:gridCol>
                <a:gridCol w="3083307">
                  <a:extLst>
                    <a:ext uri="{9D8B030D-6E8A-4147-A177-3AD203B41FA5}">
                      <a16:colId xmlns:a16="http://schemas.microsoft.com/office/drawing/2014/main" val="292194413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doubleclick.net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34.6%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61823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google.com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32.7%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428137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facebook.com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24.4%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273172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adnxs.com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05423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addthis.com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3065171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cloudflare.com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968098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twitter.com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48982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newrelic.com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7.3%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79269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adsrvr.org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>
                          <a:effectLst/>
                        </a:rPr>
                        <a:t>6.8%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96713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3200" u="none" strike="noStrike">
                          <a:effectLst/>
                        </a:rPr>
                        <a:t>linkedin.com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/>
                      <a:r>
                        <a:rPr lang="en-US" sz="3200" b="1" u="none" strike="noStrike" dirty="0">
                          <a:effectLst/>
                        </a:rPr>
                        <a:t>6.8%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19096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0180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3rd-party cookie orgs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6AC3379-AB1A-9943-9F8F-C4180CD6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3469450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906620">
                  <a:extLst>
                    <a:ext uri="{9D8B030D-6E8A-4147-A177-3AD203B41FA5}">
                      <a16:colId xmlns:a16="http://schemas.microsoft.com/office/drawing/2014/main" val="2141741760"/>
                    </a:ext>
                  </a:extLst>
                </a:gridCol>
                <a:gridCol w="5457218">
                  <a:extLst>
                    <a:ext uri="{9D8B030D-6E8A-4147-A177-3AD203B41FA5}">
                      <a16:colId xmlns:a16="http://schemas.microsoft.com/office/drawing/2014/main" val="3736763234"/>
                    </a:ext>
                  </a:extLst>
                </a:gridCol>
                <a:gridCol w="3151762">
                  <a:extLst>
                    <a:ext uri="{9D8B030D-6E8A-4147-A177-3AD203B41FA5}">
                      <a16:colId xmlns:a16="http://schemas.microsoft.com/office/drawing/2014/main" val="415467474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Alphabet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51.2%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785058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Facebook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24.4%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423250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AppNexus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9.8%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511117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Cloudflare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028429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Oracle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97252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Twitter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9.3%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702123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Verizon!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8.4%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98378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New Relic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7.3%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237931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LinkedIn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>
                          <a:effectLst/>
                        </a:rPr>
                        <a:t>6.8%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31988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0"/>
                        </a:spcBef>
                      </a:pPr>
                      <a:r>
                        <a:rPr lang="en-US" sz="3200" u="none" strike="noStrike">
                          <a:effectLst/>
                        </a:rPr>
                        <a:t>The Trade Desk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0"/>
                        </a:spcBef>
                      </a:pPr>
                      <a:r>
                        <a:rPr lang="en-US" sz="3200" b="1" u="none" strike="noStrike" dirty="0">
                          <a:effectLst/>
                        </a:rPr>
                        <a:t>6.8%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63215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9708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267116-F2E9-6B49-A1CC-6407EBBC5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604" y="498693"/>
            <a:ext cx="3885962" cy="19799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96A94B-6740-AE42-BFB4-C17E5B434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333" y="2764056"/>
            <a:ext cx="3238500" cy="50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7DB6C4-46D6-0B47-8A65-AB509D135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4760250"/>
            <a:ext cx="4867932" cy="13760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04767D-AEEC-DF45-81F5-B4C4B6E07D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9333" y="4419600"/>
            <a:ext cx="1634067" cy="1634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EBA3D2-5C30-464E-B37A-6CEC608D1C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0400" y="937368"/>
            <a:ext cx="2642299" cy="2241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D48B3A-BB24-6249-8AE6-C63AE6F14E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9566" y="3489630"/>
            <a:ext cx="50800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32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C281F0-BE44-EB49-9E86-02C994B74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02" y="0"/>
            <a:ext cx="113413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09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3A1A4E-6E0E-5044-A24B-0E45F468E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20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CABFB6-B30D-6947-A401-40E370DF2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B78E4D-1847-3047-853A-A22BEE146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933" y="1600200"/>
            <a:ext cx="4267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90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156527-2418-2B45-B9D0-DBDBFEBD0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673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HTTP Requests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All Contexts)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B879C70-D37C-2541-B146-6F8B73FA42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1190403"/>
              </p:ext>
            </p:extLst>
          </p:nvPr>
        </p:nvGraphicFramePr>
        <p:xfrm>
          <a:off x="838200" y="1690688"/>
          <a:ext cx="10515599" cy="497205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872067">
                  <a:extLst>
                    <a:ext uri="{9D8B030D-6E8A-4147-A177-3AD203B41FA5}">
                      <a16:colId xmlns:a16="http://schemas.microsoft.com/office/drawing/2014/main" val="3539066387"/>
                    </a:ext>
                  </a:extLst>
                </a:gridCol>
                <a:gridCol w="7806266">
                  <a:extLst>
                    <a:ext uri="{9D8B030D-6E8A-4147-A177-3AD203B41FA5}">
                      <a16:colId xmlns:a16="http://schemas.microsoft.com/office/drawing/2014/main" val="3239483187"/>
                    </a:ext>
                  </a:extLst>
                </a:gridCol>
                <a:gridCol w="1837266">
                  <a:extLst>
                    <a:ext uri="{9D8B030D-6E8A-4147-A177-3AD203B41FA5}">
                      <a16:colId xmlns:a16="http://schemas.microsoft.com/office/drawing/2014/main" val="73162695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Boston College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195.8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235653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Brigham Young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128.1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290382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113.5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9355014"/>
                  </a:ext>
                </a:extLst>
              </a:tr>
              <a:tr h="299825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Saint Louis University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105.5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20304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101.0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80425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Ave Maria School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96.6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22953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Richmond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96.4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34712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Case Western Reserve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90.3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136557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Florida Coastal School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89.1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800938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10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79.3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36307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8887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6B8CDC-57D7-414A-96B3-434C481ED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580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749</Words>
  <Application>Microsoft Macintosh PowerPoint</Application>
  <PresentationFormat>Widescreen</PresentationFormat>
  <Paragraphs>403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Office Theme</vt:lpstr>
      <vt:lpstr>Third Party Trackers on Law School Library Websites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Most 3rd Party HTTP Requests (Avg. Page Load - All Contexts)</vt:lpstr>
      <vt:lpstr>PowerPoint Presentation</vt:lpstr>
      <vt:lpstr>PowerPoint Presentation</vt:lpstr>
      <vt:lpstr>Most 3rd Party HTTP Requests (Avg. Page Load - Tracking Context)</vt:lpstr>
      <vt:lpstr>PowerPoint Presentation</vt:lpstr>
      <vt:lpstr>Most 3rd Party Domains Requested (Avg. Page Load - Tracking Context)</vt:lpstr>
      <vt:lpstr>PowerPoint Presentation</vt:lpstr>
      <vt:lpstr>Most 3rd Party Orgs Requested (Avg. Page Load - Tracking Context)</vt:lpstr>
      <vt:lpstr>PowerPoint Presentation</vt:lpstr>
      <vt:lpstr>Most Common Domains (Avg. Page Load - All Contexts)</vt:lpstr>
      <vt:lpstr>Most Common Domains (Avg. Page Load - Tracking Context)</vt:lpstr>
      <vt:lpstr>Most Common Orgs (Avg. Page Load - Tracking Context)</vt:lpstr>
      <vt:lpstr>Most 3rd-party cookies set (Avg. Page Load)</vt:lpstr>
      <vt:lpstr>Most 3rd-party cookie domains (Avg. Page Load)</vt:lpstr>
      <vt:lpstr>Most 3rd-party cookie orgs (Avg. Page Load)</vt:lpstr>
      <vt:lpstr>Most common 3rd-party cookie domains (Avg. Page Load)</vt:lpstr>
      <vt:lpstr>Most common 3rd-party cookie orgs (Avg. Page Load)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Third Party Trackers on Law School Library Websites</dc:title>
  <dc:creator>Thomas Boone</dc:creator>
  <cp:lastModifiedBy>Thomas Boone</cp:lastModifiedBy>
  <cp:revision>13</cp:revision>
  <dcterms:created xsi:type="dcterms:W3CDTF">2018-02-15T16:11:55Z</dcterms:created>
  <dcterms:modified xsi:type="dcterms:W3CDTF">2018-02-16T15:51:50Z</dcterms:modified>
</cp:coreProperties>
</file>

<file path=docProps/thumbnail.jpeg>
</file>